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0" r:id="rId2"/>
    <p:sldId id="568" r:id="rId3"/>
    <p:sldId id="561" r:id="rId4"/>
    <p:sldId id="576" r:id="rId5"/>
    <p:sldId id="586" r:id="rId6"/>
    <p:sldId id="569" r:id="rId7"/>
    <p:sldId id="570" r:id="rId8"/>
    <p:sldId id="572" r:id="rId9"/>
    <p:sldId id="573" r:id="rId10"/>
    <p:sldId id="577" r:id="rId11"/>
    <p:sldId id="578" r:id="rId12"/>
    <p:sldId id="580" r:id="rId13"/>
    <p:sldId id="574" r:id="rId14"/>
    <p:sldId id="579" r:id="rId15"/>
    <p:sldId id="581" r:id="rId16"/>
    <p:sldId id="583" r:id="rId17"/>
    <p:sldId id="582" r:id="rId18"/>
    <p:sldId id="584" r:id="rId19"/>
    <p:sldId id="585" r:id="rId20"/>
    <p:sldId id="575" r:id="rId21"/>
    <p:sldId id="587" r:id="rId22"/>
  </p:sldIdLst>
  <p:sldSz cx="12188825" cy="6858000"/>
  <p:notesSz cx="7010400" cy="9296400"/>
  <p:embeddedFontLs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Wingdings 3" panose="05040102010807070707" pitchFamily="18" charset="2"/>
      <p:regular r:id="rId29"/>
    </p:embeddedFont>
    <p:embeddedFont>
      <p:font typeface="AU Passata" panose="020B0503030502030804" pitchFamily="34" charset="0"/>
      <p:regular r:id="rId30"/>
      <p:bold r:id="rId31"/>
    </p:embeddedFont>
    <p:embeddedFont>
      <p:font typeface="AU Passata Light" panose="020B0303030902030804" pitchFamily="3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AU Peto" panose="040C0B07020602020301" pitchFamily="82" charset="0"/>
      <p:regular r:id="rId38"/>
      <p:bold r:id="rId3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05049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3457" autoAdjust="0"/>
  </p:normalViewPr>
  <p:slideViewPr>
    <p:cSldViewPr snapToObjects="1" showGuides="1">
      <p:cViewPr varScale="1">
        <p:scale>
          <a:sx n="85" d="100"/>
          <a:sy n="85" d="100"/>
        </p:scale>
        <p:origin x="59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32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92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9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9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78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63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STTBML</a:t>
            </a:r>
            <a:endParaRPr lang="en-GB" sz="700" b="0" cap="all" baseline="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6006376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STTBML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07/11/2023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FEATURE EXTRACTION</a:t>
            </a:r>
            <a:endParaRPr lang="en-GB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16" y="1196752"/>
            <a:ext cx="9153525" cy="4962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16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FEATURE EXTRACTION</a:t>
            </a:r>
            <a:endParaRPr lang="en-GB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24" y="1124744"/>
            <a:ext cx="10035580" cy="2671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3861048"/>
            <a:ext cx="5390675" cy="24607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866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FEATURE EXTRACTION</a:t>
            </a:r>
            <a:endParaRPr lang="en-GB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1124744"/>
            <a:ext cx="10010775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20" y="3876222"/>
            <a:ext cx="5256584" cy="23989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716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FINE TUNING</a:t>
            </a:r>
            <a:endParaRPr lang="en-GB" sz="4000" dirty="0"/>
          </a:p>
        </p:txBody>
      </p:sp>
      <p:sp>
        <p:nvSpPr>
          <p:cNvPr id="5" name="Rectangle 4"/>
          <p:cNvSpPr/>
          <p:nvPr/>
        </p:nvSpPr>
        <p:spPr>
          <a:xfrm>
            <a:off x="6742484" y="6611779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https://www.pyimagesearch.com/2019/06/03/fine-tuning-with-keras-and-deep-learning/</a:t>
            </a:r>
          </a:p>
        </p:txBody>
      </p:sp>
      <p:pic>
        <p:nvPicPr>
          <p:cNvPr id="3080" name="Picture 8" descr="https://www.pyimagesearch.com/wp-content/uploads/2019/06/fine_tuning_keras_network_surger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01"/>
          <a:stretch/>
        </p:blipFill>
        <p:spPr bwMode="auto">
          <a:xfrm>
            <a:off x="1845940" y="1268760"/>
            <a:ext cx="4680520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439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FINE TUNING</a:t>
            </a:r>
            <a:endParaRPr lang="en-GB" sz="4000" dirty="0"/>
          </a:p>
        </p:txBody>
      </p:sp>
      <p:sp>
        <p:nvSpPr>
          <p:cNvPr id="5" name="Rectangle 4"/>
          <p:cNvSpPr/>
          <p:nvPr/>
        </p:nvSpPr>
        <p:spPr>
          <a:xfrm>
            <a:off x="6742484" y="6611779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1000" dirty="0"/>
              <a:t>https://www.pyimagesearch.com/2019/06/03/fine-tuning-with-keras-and-deep-learning/</a:t>
            </a:r>
          </a:p>
        </p:txBody>
      </p:sp>
      <p:pic>
        <p:nvPicPr>
          <p:cNvPr id="3078" name="Picture 6" descr="https://www.pyimagesearch.com/wp-content/uploads/2019/06/fine_tuning_keras_freeze_unfree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1196752"/>
            <a:ext cx="5715000" cy="4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1964" y="1412776"/>
            <a:ext cx="144016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smtClean="0">
                <a:latin typeface="+mn-lt"/>
              </a:rPr>
              <a:t>STEP 1</a:t>
            </a:r>
            <a:endParaRPr lang="da-DK" sz="1600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8308" y="1412776"/>
            <a:ext cx="144016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smtClean="0">
                <a:latin typeface="+mn-lt"/>
              </a:rPr>
              <a:t>STEP 2</a:t>
            </a:r>
            <a:endParaRPr lang="da-DK" sz="16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0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FINE TUNING</a:t>
            </a:r>
            <a:endParaRPr lang="en-GB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11" y="1052736"/>
            <a:ext cx="9127429" cy="14359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75997"/>
          <a:stretch/>
        </p:blipFill>
        <p:spPr>
          <a:xfrm>
            <a:off x="1747804" y="2560650"/>
            <a:ext cx="6496145" cy="1156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3894" r="38660"/>
          <a:stretch/>
        </p:blipFill>
        <p:spPr>
          <a:xfrm>
            <a:off x="8470676" y="2708920"/>
            <a:ext cx="3240360" cy="2981547"/>
          </a:xfrm>
          <a:prstGeom prst="rect">
            <a:avLst/>
          </a:prstGeom>
        </p:spPr>
      </p:pic>
      <p:pic>
        <p:nvPicPr>
          <p:cNvPr id="10" name="Picture 6" descr="https://www.pyimagesearch.com/wp-content/uploads/2019/06/fine_tuning_keras_freeze_unfreez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0" r="53381"/>
          <a:stretch/>
        </p:blipFill>
        <p:spPr bwMode="auto">
          <a:xfrm>
            <a:off x="504379" y="1412776"/>
            <a:ext cx="1016698" cy="461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5415" y="1196752"/>
            <a:ext cx="144016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smtClean="0">
                <a:latin typeface="+mn-lt"/>
              </a:rPr>
              <a:t>STEP 1</a:t>
            </a:r>
            <a:endParaRPr lang="da-DK" sz="16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FINE TUNING</a:t>
            </a:r>
            <a:endParaRPr lang="en-GB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60" y="1412776"/>
            <a:ext cx="10308779" cy="45816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58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FINE TUNING</a:t>
            </a:r>
            <a:endParaRPr lang="en-GB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31" y="1196752"/>
            <a:ext cx="10433745" cy="18254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4726260" y="2780928"/>
            <a:ext cx="1872208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3140968"/>
            <a:ext cx="6486525" cy="2914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8" y="1052736"/>
            <a:ext cx="5473130" cy="1006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8668" y="4221088"/>
            <a:ext cx="3200400" cy="13144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30716" y="3974394"/>
            <a:ext cx="244827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smtClean="0">
                <a:latin typeface="+mn-lt"/>
              </a:rPr>
              <a:t>KERAS AUGMENTATION:</a:t>
            </a:r>
            <a:endParaRPr lang="da-DK" sz="16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99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86" y="1060403"/>
            <a:ext cx="7780481" cy="48168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FINE TUNING</a:t>
            </a:r>
            <a:endParaRPr lang="en-GB" sz="4000" dirty="0"/>
          </a:p>
        </p:txBody>
      </p:sp>
      <p:pic>
        <p:nvPicPr>
          <p:cNvPr id="7" name="Picture 6" descr="https://www.pyimagesearch.com/wp-content/uploads/2019/06/fine_tuning_keras_freeze_unfreez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5" r="-1044"/>
          <a:stretch/>
        </p:blipFill>
        <p:spPr bwMode="auto">
          <a:xfrm>
            <a:off x="504379" y="1412776"/>
            <a:ext cx="1016698" cy="461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6224" y="1196752"/>
            <a:ext cx="144016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smtClean="0">
                <a:latin typeface="+mn-lt"/>
              </a:rPr>
              <a:t>STEP 2</a:t>
            </a:r>
            <a:endParaRPr lang="da-DK" sz="16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996" y="5853200"/>
            <a:ext cx="4896543" cy="467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604" y="3017367"/>
            <a:ext cx="3265849" cy="3303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369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FINE TUNING</a:t>
            </a:r>
            <a:endParaRPr lang="en-GB" sz="4000" dirty="0"/>
          </a:p>
        </p:txBody>
      </p:sp>
      <p:pic>
        <p:nvPicPr>
          <p:cNvPr id="7" name="Picture 6" descr="https://www.pyimagesearch.com/wp-content/uploads/2019/06/fine_tuning_keras_freeze_unfreez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5" r="-1044"/>
          <a:stretch/>
        </p:blipFill>
        <p:spPr bwMode="auto">
          <a:xfrm>
            <a:off x="504379" y="1412776"/>
            <a:ext cx="1016698" cy="461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6224" y="1196752"/>
            <a:ext cx="144016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smtClean="0">
                <a:latin typeface="+mn-lt"/>
              </a:rPr>
              <a:t>STEP 2</a:t>
            </a:r>
            <a:endParaRPr lang="da-DK" sz="16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956" y="1313707"/>
            <a:ext cx="9898426" cy="38522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52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05780" y="3328822"/>
            <a:ext cx="5112568" cy="1329595"/>
          </a:xfrm>
        </p:spPr>
        <p:txBody>
          <a:bodyPr/>
          <a:lstStyle/>
          <a:p>
            <a:pPr algn="ctr"/>
            <a:r>
              <a:rPr lang="en-US" altLang="en-US" sz="4800" dirty="0" smtClean="0">
                <a:latin typeface="+mj-lt"/>
              </a:rPr>
              <a:t>TRANSFER</a:t>
            </a:r>
            <a:br>
              <a:rPr lang="en-US" altLang="en-US" sz="4800" dirty="0" smtClean="0">
                <a:latin typeface="+mj-lt"/>
              </a:rPr>
            </a:br>
            <a:r>
              <a:rPr lang="en-US" altLang="en-US" sz="4800" dirty="0" smtClean="0">
                <a:latin typeface="+mj-lt"/>
              </a:rPr>
              <a:t>LEARNING</a:t>
            </a:r>
            <a:endParaRPr lang="en-US" altLang="en-US" sz="48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2420888"/>
            <a:ext cx="5316611" cy="3071820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38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</a:t>
            </a:r>
            <a:endParaRPr lang="en-GB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340768"/>
            <a:ext cx="8963025" cy="432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50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4462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TRANSFER LEARNING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8567092" cy="4093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Convolutional neural networks require lots of data and lots of compute power!</a:t>
            </a:r>
          </a:p>
          <a:p>
            <a:pPr>
              <a:lnSpc>
                <a:spcPct val="95000"/>
              </a:lnSpc>
            </a:pPr>
            <a:endParaRPr lang="en-US" sz="2800" b="1" dirty="0" smtClean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What if you have neither?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TRANSFER LEARNING: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Re-use already trained network</a:t>
            </a:r>
          </a:p>
          <a:p>
            <a:pPr>
              <a:lnSpc>
                <a:spcPct val="95000"/>
              </a:lnSpc>
            </a:pPr>
            <a:r>
              <a:rPr lang="en-US" sz="2800" b="1" dirty="0" smtClean="0"/>
              <a:t>for new (possibly related) task.</a:t>
            </a:r>
          </a:p>
          <a:p>
            <a:pPr>
              <a:lnSpc>
                <a:spcPct val="95000"/>
              </a:lnSpc>
            </a:pPr>
            <a:endParaRPr lang="da-DK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02" y="2204864"/>
            <a:ext cx="4272298" cy="36116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70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TRANSFER LEARNING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8567092" cy="4093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Convolutional neural networks require lots of data and lots of compute power.</a:t>
            </a:r>
          </a:p>
          <a:p>
            <a:pPr>
              <a:lnSpc>
                <a:spcPct val="95000"/>
              </a:lnSpc>
            </a:pPr>
            <a:endParaRPr lang="en-US" sz="2800" b="1" dirty="0" smtClean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What if you have neither?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TRANSFER LEARNING: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Re-use already trained network</a:t>
            </a:r>
          </a:p>
          <a:p>
            <a:pPr>
              <a:lnSpc>
                <a:spcPct val="95000"/>
              </a:lnSpc>
            </a:pPr>
            <a:r>
              <a:rPr lang="en-US" sz="2800" b="1" dirty="0" smtClean="0"/>
              <a:t>for new (possibly related) task.</a:t>
            </a:r>
          </a:p>
          <a:p>
            <a:pPr>
              <a:lnSpc>
                <a:spcPct val="95000"/>
              </a:lnSpc>
            </a:pPr>
            <a:endParaRPr lang="da-DK" sz="2800" b="1" dirty="0"/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2060848"/>
            <a:ext cx="5499027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958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TRANSFER LEARNING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8567092" cy="4093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Convolutional neural networks require lots of data and lots of compute power.</a:t>
            </a:r>
          </a:p>
          <a:p>
            <a:pPr>
              <a:lnSpc>
                <a:spcPct val="95000"/>
              </a:lnSpc>
            </a:pPr>
            <a:endParaRPr lang="en-US" sz="2800" b="1" dirty="0" smtClean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What if you have neither?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TRANSFER LEARNING: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Re-use already trained network</a:t>
            </a:r>
          </a:p>
          <a:p>
            <a:pPr>
              <a:lnSpc>
                <a:spcPct val="95000"/>
              </a:lnSpc>
            </a:pPr>
            <a:r>
              <a:rPr lang="en-US" sz="2800" b="1" dirty="0" smtClean="0"/>
              <a:t>for new (possibly related) task.</a:t>
            </a:r>
          </a:p>
          <a:p>
            <a:pPr>
              <a:lnSpc>
                <a:spcPct val="95000"/>
              </a:lnSpc>
            </a:pPr>
            <a:endParaRPr lang="da-DK" sz="2800" b="1" dirty="0"/>
          </a:p>
        </p:txBody>
      </p:sp>
      <p:pic>
        <p:nvPicPr>
          <p:cNvPr id="6" name="Picture 2" descr="Three ways in which transfer might improv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84"/>
          <a:stretch/>
        </p:blipFill>
        <p:spPr bwMode="auto">
          <a:xfrm>
            <a:off x="6598468" y="1916832"/>
            <a:ext cx="4320480" cy="360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ree ways in which transfer might improv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5" t="47355" b="27390"/>
          <a:stretch/>
        </p:blipFill>
        <p:spPr bwMode="auto">
          <a:xfrm>
            <a:off x="7966620" y="5608048"/>
            <a:ext cx="181253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240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TRANSFER LEARNING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83704" y="1154580"/>
            <a:ext cx="8567092" cy="573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 smtClean="0"/>
              <a:t>Convolutional neural networks require lots of data and lots of compute power.</a:t>
            </a:r>
          </a:p>
          <a:p>
            <a:pPr>
              <a:lnSpc>
                <a:spcPct val="95000"/>
              </a:lnSpc>
            </a:pPr>
            <a:endParaRPr lang="en-US" sz="2800" b="1" dirty="0" smtClean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What if you have neither?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  <a:p>
            <a:pPr>
              <a:lnSpc>
                <a:spcPct val="95000"/>
              </a:lnSpc>
            </a:pPr>
            <a:r>
              <a:rPr lang="en-US" sz="2800" b="1" dirty="0" smtClean="0"/>
              <a:t>TRANSFER LEARNING: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  <a:p>
            <a:pPr marL="1123843" lvl="1" indent="-514350">
              <a:lnSpc>
                <a:spcPct val="95000"/>
              </a:lnSpc>
              <a:buAutoNum type="arabicPeriod"/>
            </a:pPr>
            <a:r>
              <a:rPr lang="en-US" sz="2800" b="1" dirty="0" smtClean="0"/>
              <a:t>Transfer learning via feature extraction.</a:t>
            </a:r>
          </a:p>
          <a:p>
            <a:pPr marL="1123843" lvl="1" indent="-514350">
              <a:lnSpc>
                <a:spcPct val="95000"/>
              </a:lnSpc>
              <a:buAutoNum type="arabicPeriod"/>
            </a:pPr>
            <a:endParaRPr lang="en-US" sz="2800" b="1" dirty="0" smtClean="0"/>
          </a:p>
          <a:p>
            <a:pPr marL="1123843" lvl="1" indent="-514350">
              <a:lnSpc>
                <a:spcPct val="95000"/>
              </a:lnSpc>
              <a:buFont typeface="AU Passata" pitchFamily="34" charset="0"/>
              <a:buAutoNum type="arabicPeriod"/>
            </a:pPr>
            <a:r>
              <a:rPr lang="en-US" sz="2800" b="1" dirty="0"/>
              <a:t>Transfer learning </a:t>
            </a:r>
            <a:r>
              <a:rPr lang="en-US" sz="2800" b="1" dirty="0" smtClean="0"/>
              <a:t>via fine turning.</a:t>
            </a:r>
          </a:p>
          <a:p>
            <a:pPr>
              <a:lnSpc>
                <a:spcPct val="95000"/>
              </a:lnSpc>
            </a:pPr>
            <a:endParaRPr lang="en-US" sz="2800" b="1" dirty="0"/>
          </a:p>
          <a:p>
            <a:pPr>
              <a:lnSpc>
                <a:spcPct val="95000"/>
              </a:lnSpc>
            </a:pPr>
            <a:endParaRPr lang="en-US" sz="2800" b="1" dirty="0" smtClean="0"/>
          </a:p>
          <a:p>
            <a:pPr marL="514350" indent="-514350">
              <a:lnSpc>
                <a:spcPct val="95000"/>
              </a:lnSpc>
              <a:buAutoNum type="arabicPeriod"/>
            </a:pPr>
            <a:endParaRPr lang="en-US" sz="2800" b="1" dirty="0" smtClean="0"/>
          </a:p>
          <a:p>
            <a:pPr>
              <a:lnSpc>
                <a:spcPct val="95000"/>
              </a:lnSpc>
            </a:pPr>
            <a:endParaRPr lang="da-DK" sz="2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22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FEATURE EXTRACTION</a:t>
            </a:r>
            <a:endParaRPr lang="en-GB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7" y="2060848"/>
            <a:ext cx="10781670" cy="364257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8290735" y="1412776"/>
            <a:ext cx="72008" cy="4968552"/>
          </a:xfrm>
          <a:prstGeom prst="line">
            <a:avLst/>
          </a:prstGeom>
          <a:solidFill>
            <a:schemeClr val="accent2"/>
          </a:solidFill>
          <a:ln w="317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22235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FEATURE EXTRACTION</a:t>
            </a:r>
            <a:endParaRPr lang="en-GB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7" y="1484784"/>
            <a:ext cx="7200800" cy="4036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604" y="1340768"/>
            <a:ext cx="3360597" cy="46085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56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48" y="228627"/>
            <a:ext cx="11953328" cy="752101"/>
          </a:xfrm>
        </p:spPr>
        <p:txBody>
          <a:bodyPr/>
          <a:lstStyle/>
          <a:p>
            <a:r>
              <a:rPr lang="en-GB" sz="4000" dirty="0" smtClean="0"/>
              <a:t>TRANSFER LEARNING VIA FEATURE EXTRACTION</a:t>
            </a:r>
            <a:endParaRPr lang="en-GB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7" y="1484784"/>
            <a:ext cx="7200800" cy="4036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604" y="1340768"/>
            <a:ext cx="3360597" cy="46085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755654" y="3648290"/>
            <a:ext cx="2346870" cy="1512168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effectLst/>
              </a:rPr>
              <a:t>Logistic Regression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600" b="1" dirty="0" smtClean="0"/>
              <a:t>Linear SVM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effectLst/>
              </a:rPr>
              <a:t>Naïve Bayes</a:t>
            </a: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US" sz="1600" b="1" dirty="0" smtClean="0"/>
              <a:t>Etc.</a:t>
            </a:r>
            <a:endParaRPr kumimoji="0" lang="da-DK" sz="1600" b="1" i="0" u="none" strike="noStrike" cap="none" normalizeH="0" baseline="0" dirty="0" err="1">
              <a:ln>
                <a:noFill/>
              </a:ln>
              <a:effectLst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000206" y="5130908"/>
            <a:ext cx="1800200" cy="28409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effectLst/>
              </a:rPr>
              <a:t>SIMPLE MODELS</a:t>
            </a:r>
            <a:endParaRPr kumimoji="0" lang="da-DK" sz="1600" b="1" i="0" u="none" strike="noStrike" cap="none" normalizeH="0" baseline="0" dirty="0" err="1">
              <a:ln>
                <a:noFill/>
              </a:ln>
              <a:effectLst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00406" y="3632359"/>
            <a:ext cx="792088" cy="1512168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717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42|23.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Office PowerPoint</Application>
  <PresentationFormat>Custom</PresentationFormat>
  <Paragraphs>73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Georgia</vt:lpstr>
      <vt:lpstr>Wingdings 3</vt:lpstr>
      <vt:lpstr>AU Passata</vt:lpstr>
      <vt:lpstr>AU Passata Light</vt:lpstr>
      <vt:lpstr>Arial</vt:lpstr>
      <vt:lpstr>Calibri</vt:lpstr>
      <vt:lpstr>AU Peto</vt:lpstr>
      <vt:lpstr>AU 16:9</vt:lpstr>
      <vt:lpstr>PowerPoint Presentation</vt:lpstr>
      <vt:lpstr>TRANSFER LEARNING</vt:lpstr>
      <vt:lpstr>TRANSFER LEARNING</vt:lpstr>
      <vt:lpstr>TRANSFER LEARNING</vt:lpstr>
      <vt:lpstr>TRANSFER LEARNING</vt:lpstr>
      <vt:lpstr>TRANSFER LEARNING</vt:lpstr>
      <vt:lpstr>TRANSFER LEARNING VIA FEATURE EXTRACTION</vt:lpstr>
      <vt:lpstr>TRANSFER LEARNING VIA FEATURE EXTRACTION</vt:lpstr>
      <vt:lpstr>TRANSFER LEARNING VIA FEATURE EXTRACTION</vt:lpstr>
      <vt:lpstr>TRANSFER LEARNING VIA FEATURE EXTRACTION</vt:lpstr>
      <vt:lpstr>TRANSFER LEARNING VIA FEATURE EXTRACTION</vt:lpstr>
      <vt:lpstr>TRANSFER LEARNING VIA FEATURE EXTRACTION</vt:lpstr>
      <vt:lpstr>TRANSFER LEARNING VIA FINE TUNING</vt:lpstr>
      <vt:lpstr>TRANSFER LEARNING VIA FINE TUNING</vt:lpstr>
      <vt:lpstr>TRANSFER LEARNING VIA FINE TUNING</vt:lpstr>
      <vt:lpstr>TRANSFER LEARNING VIA FINE TUNING</vt:lpstr>
      <vt:lpstr>TRANSFER LEARNING VIA FINE TUNING</vt:lpstr>
      <vt:lpstr>TRANSFER LEARNING VIA FINE TUNING</vt:lpstr>
      <vt:lpstr>TRANSFER LEARNING VIA FINE TUNING</vt:lpstr>
      <vt:lpstr>TRANSFER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2023-11-07T12:24:13Z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